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2" r:id="rId16"/>
    <p:sldId id="284" r:id="rId17"/>
    <p:sldId id="285" r:id="rId18"/>
    <p:sldId id="281" r:id="rId19"/>
    <p:sldId id="287" r:id="rId20"/>
    <p:sldId id="288" r:id="rId21"/>
    <p:sldId id="315" r:id="rId22"/>
    <p:sldId id="289" r:id="rId23"/>
    <p:sldId id="314" r:id="rId24"/>
    <p:sldId id="316" r:id="rId25"/>
    <p:sldId id="313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7" r:id="rId3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834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Title Slide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ctrTitle"/>
          </p:nvPr>
        </p:nvSpPr>
        <p:spPr>
          <a:xfrm>
            <a:off x="1143000" y="1219200"/>
            <a:ext cx="6934200" cy="1828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lvl="0">
              <a:buClrTx/>
              <a:buSzTx/>
              <a:buFontTx/>
              <a:defRPr sz="4400" b="1"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6147" name="Subtitle 6146"/>
          <p:cNvSpPr>
            <a:spLocks noGrp="1"/>
          </p:cNvSpPr>
          <p:nvPr>
            <p:ph type="subTitle" idx="1"/>
          </p:nvPr>
        </p:nvSpPr>
        <p:spPr>
          <a:xfrm>
            <a:off x="1828800" y="3581400"/>
            <a:ext cx="5562600" cy="1371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tx1"/>
              </a:buClr>
              <a:buSzPct val="75000"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6148" name="Date Placeholder 6147"/>
          <p:cNvSpPr>
            <a:spLocks noGrp="1"/>
          </p:cNvSpPr>
          <p:nvPr>
            <p:ph type="dt" sz="half" idx="2"/>
          </p:nvPr>
        </p:nvSpPr>
        <p:spPr>
          <a:xfrm>
            <a:off x="76200" y="6405563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200"/>
            </a:lvl1pPr>
          </a:lstStyle>
          <a:p>
            <a:pPr eaLnBrk="0" hangingPunct="0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6149" name="Footer Placeholder 6148"/>
          <p:cNvSpPr>
            <a:spLocks noGrp="1"/>
          </p:cNvSpPr>
          <p:nvPr>
            <p:ph type="ftr" sz="quarter" idx="3"/>
          </p:nvPr>
        </p:nvSpPr>
        <p:spPr>
          <a:xfrm>
            <a:off x="3124200" y="6405563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200"/>
            </a:lvl1pPr>
          </a:lstStyle>
          <a:p>
            <a:pPr eaLnBrk="0" hangingPunct="0"/>
            <a:endParaRPr lang="en-US"/>
          </a:p>
        </p:txBody>
      </p:sp>
      <p:sp>
        <p:nvSpPr>
          <p:cNvPr id="6150" name="Slide Number Placeholder 6149"/>
          <p:cNvSpPr>
            <a:spLocks noGrp="1"/>
          </p:cNvSpPr>
          <p:nvPr>
            <p:ph type="sldNum" sz="quarter" idx="4"/>
          </p:nvPr>
        </p:nvSpPr>
        <p:spPr>
          <a:xfrm>
            <a:off x="7162800" y="6405563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200"/>
            </a:lvl1pPr>
          </a:lstStyle>
          <a:p>
            <a:pPr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304800"/>
            <a:ext cx="19050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604565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62178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03014" y="1524000"/>
            <a:ext cx="362178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0" hangingPunct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20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7391400" cy="4800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5124" name="Date Placeholder 5123"/>
          <p:cNvSpPr>
            <a:spLocks noGrp="1"/>
          </p:cNvSpPr>
          <p:nvPr>
            <p:ph type="dt" sz="half" idx="2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0" hangingPunct="0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5125" name="Footer Placeholder 5124"/>
          <p:cNvSpPr>
            <a:spLocks noGrp="1"/>
          </p:cNvSpPr>
          <p:nvPr>
            <p:ph type="ftr" sz="quarter" idx="3"/>
          </p:nvPr>
        </p:nvSpPr>
        <p:spPr>
          <a:xfrm>
            <a:off x="3429000" y="64008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0" hangingPunct="0"/>
            <a:endParaRPr lang="en-US"/>
          </a:p>
        </p:txBody>
      </p:sp>
      <p:sp>
        <p:nvSpPr>
          <p:cNvPr id="5126" name="Slide Number Placeholder 5125"/>
          <p:cNvSpPr>
            <a:spLocks noGrp="1"/>
          </p:cNvSpPr>
          <p:nvPr>
            <p:ph type="sldNum" sz="quarter" idx="4"/>
          </p:nvPr>
        </p:nvSpPr>
        <p:spPr>
          <a:xfrm>
            <a:off x="7162800" y="64008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0" hangingPunct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xfrm>
            <a:off x="1143000" y="1219200"/>
            <a:ext cx="6934200" cy="841375"/>
          </a:xfrm>
          <a:ln/>
        </p:spPr>
        <p:txBody>
          <a:bodyPr anchor="t" anchorCtr="0"/>
          <a:p>
            <a:pPr algn="ctr" defTabSz="914400">
              <a:buSzTx/>
              <a:buFontTx/>
              <a:buNone/>
            </a:pPr>
            <a:r>
              <a:rPr lang="en-GB" altLang="x-none" kern="1200" baseline="0">
                <a:latin typeface="Arial" panose="020B0604020202020204" pitchFamily="34" charset="0"/>
              </a:rPr>
              <a:t>Long Multiplication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2051" name="Subtitle 2050"/>
          <p:cNvSpPr>
            <a:spLocks noGrp="1"/>
          </p:cNvSpPr>
          <p:nvPr>
            <p:ph type="subTitle" idx="1"/>
          </p:nvPr>
        </p:nvSpPr>
        <p:spPr>
          <a:xfrm>
            <a:off x="1116013" y="2205038"/>
            <a:ext cx="6985000" cy="2747962"/>
          </a:xfrm>
          <a:ln/>
        </p:spPr>
        <p:txBody>
          <a:bodyPr anchor="t" anchorCtr="0"/>
          <a:p>
            <a:pPr defTabSz="914400">
              <a:buSzPct val="75000"/>
            </a:pPr>
            <a:r>
              <a:rPr lang="en-GB" altLang="x-none" kern="1200" baseline="0">
                <a:latin typeface="Arial" panose="020B0604020202020204" pitchFamily="34" charset="0"/>
              </a:rPr>
              <a:t>Objectives:</a:t>
            </a:r>
            <a:endParaRPr lang="en-GB" altLang="x-none" kern="1200" baseline="0">
              <a:latin typeface="Arial" panose="020B0604020202020204" pitchFamily="34" charset="0"/>
            </a:endParaRPr>
          </a:p>
          <a:p>
            <a:pPr defTabSz="914400">
              <a:buSzPct val="75000"/>
            </a:pPr>
            <a:r>
              <a:rPr lang="en-GB" altLang="x-none" kern="1200" baseline="0">
                <a:latin typeface="Arial" panose="020B0604020202020204" pitchFamily="34" charset="0"/>
              </a:rPr>
              <a:t>To be able to estimate Answers using Approximations</a:t>
            </a:r>
            <a:endParaRPr lang="en-GB" altLang="x-none" kern="1200" baseline="0">
              <a:latin typeface="Arial" panose="020B0604020202020204" pitchFamily="34" charset="0"/>
            </a:endParaRPr>
          </a:p>
          <a:p>
            <a:pPr defTabSz="914400">
              <a:buSzPct val="75000"/>
            </a:pPr>
            <a:r>
              <a:rPr lang="en-GB" altLang="x-none" kern="1200" baseline="0">
                <a:latin typeface="Arial" panose="020B0604020202020204" pitchFamily="34" charset="0"/>
              </a:rPr>
              <a:t>To be able to perform Long Multiplications</a:t>
            </a:r>
            <a:endParaRPr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14337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78 x 18</a:t>
            </a:r>
            <a:endParaRPr sz="15600"/>
          </a:p>
        </p:txBody>
      </p:sp>
      <p:sp>
        <p:nvSpPr>
          <p:cNvPr id="14339" name="Text Box 14338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9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15361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41 x 31</a:t>
            </a:r>
            <a:endParaRPr sz="15600"/>
          </a:p>
        </p:txBody>
      </p:sp>
      <p:sp>
        <p:nvSpPr>
          <p:cNvPr id="15363" name="Text Box 15362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10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16385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18 x 49</a:t>
            </a:r>
            <a:endParaRPr sz="15600"/>
          </a:p>
        </p:txBody>
      </p:sp>
      <p:sp>
        <p:nvSpPr>
          <p:cNvPr id="16387" name="Text Box 16386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11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17409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64 x 88</a:t>
            </a:r>
            <a:endParaRPr sz="15600"/>
          </a:p>
        </p:txBody>
      </p:sp>
      <p:sp>
        <p:nvSpPr>
          <p:cNvPr id="17411" name="Text Box 17410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12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ext Box 32769"/>
          <p:cNvSpPr txBox="1"/>
          <p:nvPr/>
        </p:nvSpPr>
        <p:spPr>
          <a:xfrm>
            <a:off x="2124075" y="333375"/>
            <a:ext cx="4679950" cy="588963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3200"/>
              <a:t>Approximate</a:t>
            </a:r>
            <a:r>
              <a:rPr lang="en-GB" altLang="x-none" sz="2400"/>
              <a:t> </a:t>
            </a:r>
            <a:r>
              <a:rPr lang="en-GB" altLang="x-none" sz="3200"/>
              <a:t>Answers</a:t>
            </a:r>
            <a:endParaRPr sz="3200"/>
          </a:p>
        </p:txBody>
      </p:sp>
      <p:graphicFrame>
        <p:nvGraphicFramePr>
          <p:cNvPr id="32809" name="Table 32808"/>
          <p:cNvGraphicFramePr/>
          <p:nvPr/>
        </p:nvGraphicFramePr>
        <p:xfrm>
          <a:off x="971550" y="1268413"/>
          <a:ext cx="6985000" cy="5216525"/>
        </p:xfrm>
        <a:graphic>
          <a:graphicData uri="http://schemas.openxmlformats.org/drawingml/2006/table">
            <a:tbl>
              <a:tblPr/>
              <a:tblGrid>
                <a:gridCol w="2855913"/>
                <a:gridCol w="2855912"/>
                <a:gridCol w="1273175"/>
              </a:tblGrid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23 x 51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3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58 x 67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23 x 23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71 x 19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2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31 x 61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42 x 49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810" name="Text Box 32809"/>
          <p:cNvSpPr txBox="1"/>
          <p:nvPr/>
        </p:nvSpPr>
        <p:spPr>
          <a:xfrm>
            <a:off x="4140200" y="141287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1000</a:t>
            </a:r>
            <a:endParaRPr sz="4000"/>
          </a:p>
        </p:txBody>
      </p:sp>
      <p:sp>
        <p:nvSpPr>
          <p:cNvPr id="32812" name="Up Arrow 32811"/>
          <p:cNvSpPr/>
          <p:nvPr/>
        </p:nvSpPr>
        <p:spPr>
          <a:xfrm rot="10800000">
            <a:off x="7164388" y="1412875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13" name="Text Box 32812"/>
          <p:cNvSpPr txBox="1"/>
          <p:nvPr/>
        </p:nvSpPr>
        <p:spPr>
          <a:xfrm>
            <a:off x="4211638" y="2205038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4200</a:t>
            </a:r>
            <a:endParaRPr sz="4000"/>
          </a:p>
        </p:txBody>
      </p:sp>
      <p:sp>
        <p:nvSpPr>
          <p:cNvPr id="32814" name="Text Box 32813"/>
          <p:cNvSpPr txBox="1"/>
          <p:nvPr/>
        </p:nvSpPr>
        <p:spPr>
          <a:xfrm>
            <a:off x="4211638" y="3068638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400</a:t>
            </a:r>
            <a:endParaRPr sz="4000"/>
          </a:p>
        </p:txBody>
      </p:sp>
      <p:sp>
        <p:nvSpPr>
          <p:cNvPr id="32815" name="Text Box 32814"/>
          <p:cNvSpPr txBox="1"/>
          <p:nvPr/>
        </p:nvSpPr>
        <p:spPr>
          <a:xfrm>
            <a:off x="4211638" y="393382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1400</a:t>
            </a:r>
            <a:endParaRPr sz="4000"/>
          </a:p>
        </p:txBody>
      </p:sp>
      <p:sp>
        <p:nvSpPr>
          <p:cNvPr id="32816" name="Text Box 32815"/>
          <p:cNvSpPr txBox="1"/>
          <p:nvPr/>
        </p:nvSpPr>
        <p:spPr>
          <a:xfrm>
            <a:off x="4284663" y="479742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1800</a:t>
            </a:r>
            <a:endParaRPr sz="4000"/>
          </a:p>
        </p:txBody>
      </p:sp>
      <p:sp>
        <p:nvSpPr>
          <p:cNvPr id="32817" name="Text Box 32816"/>
          <p:cNvSpPr txBox="1"/>
          <p:nvPr/>
        </p:nvSpPr>
        <p:spPr>
          <a:xfrm>
            <a:off x="4284663" y="566102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2000</a:t>
            </a:r>
            <a:endParaRPr sz="4000"/>
          </a:p>
        </p:txBody>
      </p:sp>
      <p:sp>
        <p:nvSpPr>
          <p:cNvPr id="32818" name="Up Arrow 32817"/>
          <p:cNvSpPr/>
          <p:nvPr/>
        </p:nvSpPr>
        <p:spPr>
          <a:xfrm>
            <a:off x="7164388" y="2276475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19" name="Up Arrow 32818"/>
          <p:cNvSpPr/>
          <p:nvPr/>
        </p:nvSpPr>
        <p:spPr>
          <a:xfrm rot="10800000">
            <a:off x="7164388" y="3141663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21" name="Up Arrow 32820"/>
          <p:cNvSpPr/>
          <p:nvPr/>
        </p:nvSpPr>
        <p:spPr>
          <a:xfrm rot="10800000">
            <a:off x="7164388" y="4868863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23" name="Action Button: Help 32822"/>
          <p:cNvSpPr/>
          <p:nvPr/>
        </p:nvSpPr>
        <p:spPr>
          <a:xfrm>
            <a:off x="7019925" y="4005263"/>
            <a:ext cx="647700" cy="503237"/>
          </a:xfrm>
          <a:prstGeom prst="actionButtonHelp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2824" name="Action Button: Help 32823"/>
          <p:cNvSpPr/>
          <p:nvPr/>
        </p:nvSpPr>
        <p:spPr>
          <a:xfrm>
            <a:off x="7019925" y="5734050"/>
            <a:ext cx="647700" cy="503238"/>
          </a:xfrm>
          <a:prstGeom prst="actionButtonHelp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0" grpId="0"/>
      <p:bldP spid="32813" grpId="0"/>
      <p:bldP spid="32814" grpId="0"/>
      <p:bldP spid="32815" grpId="0"/>
      <p:bldP spid="32816" grpId="0"/>
      <p:bldP spid="328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ext Box 34817"/>
          <p:cNvSpPr txBox="1"/>
          <p:nvPr/>
        </p:nvSpPr>
        <p:spPr>
          <a:xfrm>
            <a:off x="2124075" y="333375"/>
            <a:ext cx="4679950" cy="588963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3200"/>
              <a:t>Approximate</a:t>
            </a:r>
            <a:r>
              <a:rPr lang="en-GB" altLang="x-none" sz="2400"/>
              <a:t> </a:t>
            </a:r>
            <a:r>
              <a:rPr lang="en-GB" altLang="x-none" sz="3200"/>
              <a:t>Answers</a:t>
            </a:r>
            <a:endParaRPr sz="3200"/>
          </a:p>
        </p:txBody>
      </p:sp>
      <p:graphicFrame>
        <p:nvGraphicFramePr>
          <p:cNvPr id="34819" name="Table 34818"/>
          <p:cNvGraphicFramePr/>
          <p:nvPr/>
        </p:nvGraphicFramePr>
        <p:xfrm>
          <a:off x="971550" y="1268413"/>
          <a:ext cx="6985000" cy="5216525"/>
        </p:xfrm>
        <a:graphic>
          <a:graphicData uri="http://schemas.openxmlformats.org/drawingml/2006/table">
            <a:tbl>
              <a:tblPr/>
              <a:tblGrid>
                <a:gridCol w="2855913"/>
                <a:gridCol w="2855912"/>
                <a:gridCol w="1273175"/>
              </a:tblGrid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14 x 36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3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82 x 29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78 x 18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41 x 31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2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18 x 49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68 x 88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4849" name="Text Box 34848"/>
          <p:cNvSpPr txBox="1"/>
          <p:nvPr/>
        </p:nvSpPr>
        <p:spPr>
          <a:xfrm>
            <a:off x="4140200" y="141287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400</a:t>
            </a:r>
            <a:endParaRPr sz="4000"/>
          </a:p>
        </p:txBody>
      </p:sp>
      <p:sp>
        <p:nvSpPr>
          <p:cNvPr id="34851" name="Text Box 34850"/>
          <p:cNvSpPr txBox="1"/>
          <p:nvPr/>
        </p:nvSpPr>
        <p:spPr>
          <a:xfrm>
            <a:off x="4211638" y="2205038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2400</a:t>
            </a:r>
            <a:endParaRPr sz="4000"/>
          </a:p>
        </p:txBody>
      </p:sp>
      <p:sp>
        <p:nvSpPr>
          <p:cNvPr id="34852" name="Text Box 34851"/>
          <p:cNvSpPr txBox="1"/>
          <p:nvPr/>
        </p:nvSpPr>
        <p:spPr>
          <a:xfrm>
            <a:off x="4211638" y="3068638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1600</a:t>
            </a:r>
            <a:endParaRPr sz="4000"/>
          </a:p>
        </p:txBody>
      </p:sp>
      <p:sp>
        <p:nvSpPr>
          <p:cNvPr id="34853" name="Text Box 34852"/>
          <p:cNvSpPr txBox="1"/>
          <p:nvPr/>
        </p:nvSpPr>
        <p:spPr>
          <a:xfrm>
            <a:off x="4211638" y="393382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1200</a:t>
            </a:r>
            <a:endParaRPr sz="4000"/>
          </a:p>
        </p:txBody>
      </p:sp>
      <p:sp>
        <p:nvSpPr>
          <p:cNvPr id="34854" name="Text Box 34853"/>
          <p:cNvSpPr txBox="1"/>
          <p:nvPr/>
        </p:nvSpPr>
        <p:spPr>
          <a:xfrm>
            <a:off x="4284663" y="479742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1000</a:t>
            </a:r>
            <a:endParaRPr sz="4000"/>
          </a:p>
        </p:txBody>
      </p:sp>
      <p:sp>
        <p:nvSpPr>
          <p:cNvPr id="34855" name="Text Box 34854"/>
          <p:cNvSpPr txBox="1"/>
          <p:nvPr/>
        </p:nvSpPr>
        <p:spPr>
          <a:xfrm>
            <a:off x="4284663" y="5661025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000"/>
              <a:t>6300</a:t>
            </a:r>
            <a:endParaRPr sz="4000"/>
          </a:p>
        </p:txBody>
      </p:sp>
      <p:sp>
        <p:nvSpPr>
          <p:cNvPr id="34857" name="Up Arrow 34856"/>
          <p:cNvSpPr/>
          <p:nvPr/>
        </p:nvSpPr>
        <p:spPr>
          <a:xfrm>
            <a:off x="7164388" y="3141663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58" name="Up Arrow 34857"/>
          <p:cNvSpPr/>
          <p:nvPr/>
        </p:nvSpPr>
        <p:spPr>
          <a:xfrm rot="10800000">
            <a:off x="7164388" y="4005263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59" name="Up Arrow 34858"/>
          <p:cNvSpPr/>
          <p:nvPr/>
        </p:nvSpPr>
        <p:spPr>
          <a:xfrm>
            <a:off x="7164388" y="4868863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60" name="Up Arrow 34859"/>
          <p:cNvSpPr/>
          <p:nvPr/>
        </p:nvSpPr>
        <p:spPr>
          <a:xfrm>
            <a:off x="7164388" y="5734050"/>
            <a:ext cx="431800" cy="6477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61" name="Action Button: Help 34860"/>
          <p:cNvSpPr/>
          <p:nvPr/>
        </p:nvSpPr>
        <p:spPr>
          <a:xfrm>
            <a:off x="7019925" y="2349500"/>
            <a:ext cx="647700" cy="503238"/>
          </a:xfrm>
          <a:prstGeom prst="actionButtonHelp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62" name="Action Button: Help 34861"/>
          <p:cNvSpPr/>
          <p:nvPr/>
        </p:nvSpPr>
        <p:spPr>
          <a:xfrm>
            <a:off x="7019925" y="1484313"/>
            <a:ext cx="647700" cy="503237"/>
          </a:xfrm>
          <a:prstGeom prst="actionButtonHelp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9" grpId="0"/>
      <p:bldP spid="34851" grpId="0"/>
      <p:bldP spid="34852" grpId="0"/>
      <p:bldP spid="34853" grpId="0"/>
      <p:bldP spid="34854" grpId="0"/>
      <p:bldP spid="348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ext Box 35841"/>
          <p:cNvSpPr txBox="1"/>
          <p:nvPr/>
        </p:nvSpPr>
        <p:spPr>
          <a:xfrm>
            <a:off x="900113" y="333375"/>
            <a:ext cx="6840537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Using Pen &amp; Paper work out the exact answers</a:t>
            </a:r>
            <a:endParaRPr sz="2400"/>
          </a:p>
        </p:txBody>
      </p:sp>
      <p:graphicFrame>
        <p:nvGraphicFramePr>
          <p:cNvPr id="35843" name="Table 35842"/>
          <p:cNvGraphicFramePr/>
          <p:nvPr/>
        </p:nvGraphicFramePr>
        <p:xfrm>
          <a:off x="1547813" y="1268413"/>
          <a:ext cx="5711825" cy="5216525"/>
        </p:xfrm>
        <a:graphic>
          <a:graphicData uri="http://schemas.openxmlformats.org/drawingml/2006/table">
            <a:tbl>
              <a:tblPr/>
              <a:tblGrid>
                <a:gridCol w="2855913"/>
                <a:gridCol w="2855912"/>
              </a:tblGrid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23 x 51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58 x 67 = </a:t>
                      </a: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3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23 x 23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71 x 19 =</a:t>
                      </a: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31 x 61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42 x 49 =</a:t>
                      </a: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14 x 36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82 x 29 =</a:t>
                      </a: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2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78 x 18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41 x 31 =</a:t>
                      </a: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18 x 49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68 x 88 =</a:t>
                      </a: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31745"/>
          <p:cNvSpPr txBox="1"/>
          <p:nvPr/>
        </p:nvSpPr>
        <p:spPr>
          <a:xfrm>
            <a:off x="900113" y="333375"/>
            <a:ext cx="6840537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Using Pen &amp; Paper work out the exact answers</a:t>
            </a:r>
            <a:endParaRPr sz="2400"/>
          </a:p>
        </p:txBody>
      </p:sp>
      <p:graphicFrame>
        <p:nvGraphicFramePr>
          <p:cNvPr id="31771" name="Table 31770"/>
          <p:cNvGraphicFramePr/>
          <p:nvPr/>
        </p:nvGraphicFramePr>
        <p:xfrm>
          <a:off x="1547813" y="1268413"/>
          <a:ext cx="5711825" cy="5216525"/>
        </p:xfrm>
        <a:graphic>
          <a:graphicData uri="http://schemas.openxmlformats.org/drawingml/2006/table">
            <a:tbl>
              <a:tblPr/>
              <a:tblGrid>
                <a:gridCol w="2855913"/>
                <a:gridCol w="2855912"/>
              </a:tblGrid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23 x 51 = 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3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58 x 67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23 x 23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71 x 19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2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31 x 61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42 x 49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1772" name="Text Box 31771"/>
          <p:cNvSpPr txBox="1"/>
          <p:nvPr/>
        </p:nvSpPr>
        <p:spPr>
          <a:xfrm>
            <a:off x="4716463" y="1341438"/>
            <a:ext cx="21605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1173</a:t>
            </a:r>
            <a:endParaRPr sz="4400"/>
          </a:p>
        </p:txBody>
      </p:sp>
      <p:sp>
        <p:nvSpPr>
          <p:cNvPr id="31773" name="Text Box 31772"/>
          <p:cNvSpPr txBox="1"/>
          <p:nvPr/>
        </p:nvSpPr>
        <p:spPr>
          <a:xfrm>
            <a:off x="4787900" y="2205038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3886</a:t>
            </a:r>
            <a:endParaRPr sz="4400"/>
          </a:p>
        </p:txBody>
      </p:sp>
      <p:sp>
        <p:nvSpPr>
          <p:cNvPr id="31774" name="Text Box 31773"/>
          <p:cNvSpPr txBox="1"/>
          <p:nvPr/>
        </p:nvSpPr>
        <p:spPr>
          <a:xfrm>
            <a:off x="4716463" y="3068638"/>
            <a:ext cx="21605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529</a:t>
            </a:r>
            <a:endParaRPr sz="4400"/>
          </a:p>
        </p:txBody>
      </p:sp>
      <p:sp>
        <p:nvSpPr>
          <p:cNvPr id="31775" name="Text Box 31774"/>
          <p:cNvSpPr txBox="1"/>
          <p:nvPr/>
        </p:nvSpPr>
        <p:spPr>
          <a:xfrm>
            <a:off x="4787900" y="3933825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1349</a:t>
            </a:r>
            <a:endParaRPr sz="4400"/>
          </a:p>
        </p:txBody>
      </p:sp>
      <p:sp>
        <p:nvSpPr>
          <p:cNvPr id="31776" name="Text Box 31775"/>
          <p:cNvSpPr txBox="1"/>
          <p:nvPr/>
        </p:nvSpPr>
        <p:spPr>
          <a:xfrm>
            <a:off x="4787900" y="4797425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1891</a:t>
            </a:r>
            <a:endParaRPr sz="4400"/>
          </a:p>
        </p:txBody>
      </p:sp>
      <p:sp>
        <p:nvSpPr>
          <p:cNvPr id="31777" name="Text Box 31776"/>
          <p:cNvSpPr txBox="1"/>
          <p:nvPr/>
        </p:nvSpPr>
        <p:spPr>
          <a:xfrm>
            <a:off x="4787900" y="5661025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2058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77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1773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177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7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177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177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ext Box 37889"/>
          <p:cNvSpPr txBox="1"/>
          <p:nvPr/>
        </p:nvSpPr>
        <p:spPr>
          <a:xfrm>
            <a:off x="900113" y="333375"/>
            <a:ext cx="6840537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Using Pen &amp; Paper work out the exact answers</a:t>
            </a:r>
            <a:endParaRPr sz="2400"/>
          </a:p>
        </p:txBody>
      </p:sp>
      <p:graphicFrame>
        <p:nvGraphicFramePr>
          <p:cNvPr id="37891" name="Table 37890"/>
          <p:cNvGraphicFramePr/>
          <p:nvPr/>
        </p:nvGraphicFramePr>
        <p:xfrm>
          <a:off x="1547813" y="1268413"/>
          <a:ext cx="5711825" cy="5216525"/>
        </p:xfrm>
        <a:graphic>
          <a:graphicData uri="http://schemas.openxmlformats.org/drawingml/2006/table">
            <a:tbl>
              <a:tblPr/>
              <a:tblGrid>
                <a:gridCol w="2855913"/>
                <a:gridCol w="2855912"/>
              </a:tblGrid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14 x 36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3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82 x 29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78 x 18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41 x 31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8362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18 x 49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9950"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3600"/>
                        <a:t>68 x 88 =</a:t>
                      </a:r>
                      <a:endParaRPr lang="en-US" sz="360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360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7914" name="Text Box 37913"/>
          <p:cNvSpPr txBox="1"/>
          <p:nvPr/>
        </p:nvSpPr>
        <p:spPr>
          <a:xfrm>
            <a:off x="4716463" y="1341438"/>
            <a:ext cx="21605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504</a:t>
            </a:r>
            <a:endParaRPr sz="4400"/>
          </a:p>
        </p:txBody>
      </p:sp>
      <p:sp>
        <p:nvSpPr>
          <p:cNvPr id="37915" name="Text Box 37914"/>
          <p:cNvSpPr txBox="1"/>
          <p:nvPr/>
        </p:nvSpPr>
        <p:spPr>
          <a:xfrm>
            <a:off x="4787900" y="2205038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2378</a:t>
            </a:r>
            <a:endParaRPr sz="4400"/>
          </a:p>
        </p:txBody>
      </p:sp>
      <p:sp>
        <p:nvSpPr>
          <p:cNvPr id="37916" name="Text Box 37915"/>
          <p:cNvSpPr txBox="1"/>
          <p:nvPr/>
        </p:nvSpPr>
        <p:spPr>
          <a:xfrm>
            <a:off x="4716463" y="3068638"/>
            <a:ext cx="21605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1404</a:t>
            </a:r>
            <a:endParaRPr sz="4400"/>
          </a:p>
        </p:txBody>
      </p:sp>
      <p:sp>
        <p:nvSpPr>
          <p:cNvPr id="37917" name="Text Box 37916"/>
          <p:cNvSpPr txBox="1"/>
          <p:nvPr/>
        </p:nvSpPr>
        <p:spPr>
          <a:xfrm>
            <a:off x="4787900" y="3933825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1271</a:t>
            </a:r>
            <a:endParaRPr sz="4400"/>
          </a:p>
        </p:txBody>
      </p:sp>
      <p:sp>
        <p:nvSpPr>
          <p:cNvPr id="37918" name="Text Box 37917"/>
          <p:cNvSpPr txBox="1"/>
          <p:nvPr/>
        </p:nvSpPr>
        <p:spPr>
          <a:xfrm>
            <a:off x="4787900" y="4797425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882</a:t>
            </a:r>
            <a:endParaRPr sz="4400"/>
          </a:p>
        </p:txBody>
      </p:sp>
      <p:sp>
        <p:nvSpPr>
          <p:cNvPr id="37919" name="Text Box 37918"/>
          <p:cNvSpPr txBox="1"/>
          <p:nvPr/>
        </p:nvSpPr>
        <p:spPr>
          <a:xfrm>
            <a:off x="4787900" y="5661025"/>
            <a:ext cx="21605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4400"/>
              <a:t>5984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91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91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791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791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791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791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Title 38913"/>
          <p:cNvSpPr>
            <a:spLocks noGrp="1"/>
          </p:cNvSpPr>
          <p:nvPr>
            <p:ph type="ctrTitle"/>
          </p:nvPr>
        </p:nvSpPr>
        <p:spPr>
          <a:xfrm>
            <a:off x="1143000" y="1219200"/>
            <a:ext cx="6934200" cy="841375"/>
          </a:xfrm>
          <a:ln/>
        </p:spPr>
        <p:txBody>
          <a:bodyPr anchor="t" anchorCtr="0"/>
          <a:p>
            <a:pPr algn="ctr" defTabSz="914400">
              <a:buSzTx/>
              <a:buFontTx/>
              <a:buNone/>
            </a:pPr>
            <a:r>
              <a:rPr lang="en-GB" altLang="x-none" kern="1200" baseline="0">
                <a:latin typeface="Arial" panose="020B0604020202020204" pitchFamily="34" charset="0"/>
              </a:rPr>
              <a:t>Long Division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38915" name="Subtitle 38914"/>
          <p:cNvSpPr>
            <a:spLocks noGrp="1"/>
          </p:cNvSpPr>
          <p:nvPr>
            <p:ph type="subTitle" idx="1"/>
          </p:nvPr>
        </p:nvSpPr>
        <p:spPr>
          <a:xfrm>
            <a:off x="1116013" y="2205038"/>
            <a:ext cx="6985000" cy="2747962"/>
          </a:xfrm>
          <a:ln/>
        </p:spPr>
        <p:txBody>
          <a:bodyPr anchor="t" anchorCtr="0"/>
          <a:p>
            <a:pPr defTabSz="914400">
              <a:buSzPct val="75000"/>
            </a:pPr>
            <a:r>
              <a:rPr lang="en-GB" altLang="x-none" kern="1200" baseline="0">
                <a:latin typeface="Arial" panose="020B0604020202020204" pitchFamily="34" charset="0"/>
              </a:rPr>
              <a:t>Objectives:</a:t>
            </a:r>
            <a:endParaRPr lang="en-GB" altLang="x-none" kern="1200" baseline="0">
              <a:latin typeface="Arial" panose="020B0604020202020204" pitchFamily="34" charset="0"/>
            </a:endParaRPr>
          </a:p>
          <a:p>
            <a:pPr defTabSz="914400">
              <a:buSzPct val="75000"/>
            </a:pPr>
            <a:r>
              <a:rPr lang="en-GB" altLang="x-none" kern="1200" baseline="0">
                <a:latin typeface="Arial" panose="020B0604020202020204" pitchFamily="34" charset="0"/>
              </a:rPr>
              <a:t>To be able to estimate Answers using Approximations</a:t>
            </a:r>
            <a:endParaRPr lang="en-GB" altLang="x-none" kern="1200" baseline="0">
              <a:latin typeface="Arial" panose="020B0604020202020204" pitchFamily="34" charset="0"/>
            </a:endParaRPr>
          </a:p>
          <a:p>
            <a:pPr defTabSz="914400">
              <a:buSzPct val="75000"/>
            </a:pPr>
            <a:r>
              <a:rPr lang="en-GB" altLang="x-none" kern="1200" baseline="0">
                <a:latin typeface="Arial" panose="020B0604020202020204" pitchFamily="34" charset="0"/>
              </a:rPr>
              <a:t>To be able to perform Long Divisions</a:t>
            </a:r>
            <a:endParaRPr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6" name="Text Box 3075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23 x 51</a:t>
            </a:r>
            <a:endParaRPr sz="15600"/>
          </a:p>
        </p:txBody>
      </p:sp>
      <p:sp>
        <p:nvSpPr>
          <p:cNvPr id="3077" name="Text Box 3076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2" name="Text Box 66561"/>
          <p:cNvSpPr txBox="1"/>
          <p:nvPr/>
        </p:nvSpPr>
        <p:spPr>
          <a:xfrm>
            <a:off x="1042988" y="1700213"/>
            <a:ext cx="7273925" cy="20669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2900"/>
              <a:t>2608 </a:t>
            </a:r>
            <a:r>
              <a:rPr sz="12900">
                <a:cs typeface="Arial" panose="020B0604020202020204" pitchFamily="34" charset="0"/>
              </a:rPr>
              <a:t>÷ 4</a:t>
            </a:r>
            <a:endParaRPr sz="12900">
              <a:ea typeface="Arial" panose="020B0604020202020204" pitchFamily="34" charset="0"/>
            </a:endParaRPr>
          </a:p>
        </p:txBody>
      </p:sp>
      <p:sp>
        <p:nvSpPr>
          <p:cNvPr id="66563" name="Text Box 66562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</a:t>
            </a:r>
            <a:endParaRPr sz="2400"/>
          </a:p>
        </p:txBody>
      </p:sp>
      <p:sp>
        <p:nvSpPr>
          <p:cNvPr id="66564" name="Text Box 66563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652</a:t>
            </a:r>
            <a:endParaRPr sz="7200"/>
          </a:p>
        </p:txBody>
      </p:sp>
      <p:sp>
        <p:nvSpPr>
          <p:cNvPr id="66565" name="Rectangles 66564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56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Text Box 39937"/>
          <p:cNvSpPr txBox="1"/>
          <p:nvPr/>
        </p:nvSpPr>
        <p:spPr>
          <a:xfrm>
            <a:off x="1042988" y="1700213"/>
            <a:ext cx="7273925" cy="20669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2900"/>
              <a:t>1518 </a:t>
            </a:r>
            <a:r>
              <a:rPr sz="12900">
                <a:cs typeface="Arial" panose="020B0604020202020204" pitchFamily="34" charset="0"/>
              </a:rPr>
              <a:t>÷ 6</a:t>
            </a:r>
            <a:endParaRPr sz="12900">
              <a:ea typeface="Arial" panose="020B0604020202020204" pitchFamily="34" charset="0"/>
            </a:endParaRPr>
          </a:p>
        </p:txBody>
      </p:sp>
      <p:sp>
        <p:nvSpPr>
          <p:cNvPr id="39939" name="Text Box 39938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2</a:t>
            </a:r>
            <a:endParaRPr sz="2400"/>
          </a:p>
        </p:txBody>
      </p:sp>
      <p:sp>
        <p:nvSpPr>
          <p:cNvPr id="39941" name="Text Box 39940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253</a:t>
            </a:r>
            <a:endParaRPr sz="7200"/>
          </a:p>
        </p:txBody>
      </p:sp>
      <p:sp>
        <p:nvSpPr>
          <p:cNvPr id="39942" name="Rectangles 39941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Text Box 65537"/>
          <p:cNvSpPr txBox="1"/>
          <p:nvPr/>
        </p:nvSpPr>
        <p:spPr>
          <a:xfrm>
            <a:off x="1042988" y="1700213"/>
            <a:ext cx="7273925" cy="20669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2900"/>
              <a:t>1498 </a:t>
            </a:r>
            <a:r>
              <a:rPr sz="12900">
                <a:cs typeface="Arial" panose="020B0604020202020204" pitchFamily="34" charset="0"/>
              </a:rPr>
              <a:t>÷ 7</a:t>
            </a:r>
            <a:endParaRPr sz="12900">
              <a:ea typeface="Arial" panose="020B0604020202020204" pitchFamily="34" charset="0"/>
            </a:endParaRPr>
          </a:p>
        </p:txBody>
      </p:sp>
      <p:sp>
        <p:nvSpPr>
          <p:cNvPr id="65539" name="Text Box 65538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3</a:t>
            </a:r>
            <a:endParaRPr sz="2400"/>
          </a:p>
        </p:txBody>
      </p:sp>
      <p:sp>
        <p:nvSpPr>
          <p:cNvPr id="65540" name="Text Box 65539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214</a:t>
            </a:r>
            <a:endParaRPr sz="7200"/>
          </a:p>
        </p:txBody>
      </p:sp>
      <p:sp>
        <p:nvSpPr>
          <p:cNvPr id="65541" name="Rectangles 65540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5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41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Text Box 67585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43296 </a:t>
            </a:r>
            <a:r>
              <a:rPr sz="11700">
                <a:cs typeface="Arial" panose="020B0604020202020204" pitchFamily="34" charset="0"/>
              </a:rPr>
              <a:t>÷ 8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67587" name="Text Box 67586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4</a:t>
            </a:r>
            <a:endParaRPr sz="2400"/>
          </a:p>
        </p:txBody>
      </p:sp>
      <p:sp>
        <p:nvSpPr>
          <p:cNvPr id="67588" name="Text Box 67587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5412</a:t>
            </a:r>
            <a:endParaRPr sz="7200"/>
          </a:p>
        </p:txBody>
      </p:sp>
      <p:sp>
        <p:nvSpPr>
          <p:cNvPr id="67589" name="Rectangles 67588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5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89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Text Box 64513"/>
          <p:cNvSpPr txBox="1"/>
          <p:nvPr/>
        </p:nvSpPr>
        <p:spPr>
          <a:xfrm>
            <a:off x="1042988" y="1700213"/>
            <a:ext cx="7273925" cy="20669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2900"/>
              <a:t>945 </a:t>
            </a:r>
            <a:r>
              <a:rPr sz="12900">
                <a:cs typeface="Arial" panose="020B0604020202020204" pitchFamily="34" charset="0"/>
              </a:rPr>
              <a:t>÷ 45</a:t>
            </a:r>
            <a:endParaRPr sz="12900">
              <a:ea typeface="Arial" panose="020B0604020202020204" pitchFamily="34" charset="0"/>
            </a:endParaRPr>
          </a:p>
        </p:txBody>
      </p:sp>
      <p:sp>
        <p:nvSpPr>
          <p:cNvPr id="64515" name="Text Box 64514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5</a:t>
            </a:r>
            <a:endParaRPr sz="2400"/>
          </a:p>
        </p:txBody>
      </p:sp>
      <p:sp>
        <p:nvSpPr>
          <p:cNvPr id="64516" name="Text Box 64515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21</a:t>
            </a:r>
            <a:endParaRPr sz="7200"/>
          </a:p>
        </p:txBody>
      </p:sp>
      <p:sp>
        <p:nvSpPr>
          <p:cNvPr id="64517" name="Rectangles 64516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17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Text Box 57345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1219 </a:t>
            </a:r>
            <a:r>
              <a:rPr sz="11700">
                <a:cs typeface="Arial" panose="020B0604020202020204" pitchFamily="34" charset="0"/>
              </a:rPr>
              <a:t>÷ 23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57347" name="Text Box 57346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6</a:t>
            </a:r>
            <a:endParaRPr sz="2400"/>
          </a:p>
        </p:txBody>
      </p:sp>
      <p:sp>
        <p:nvSpPr>
          <p:cNvPr id="57348" name="Text Box 57347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53</a:t>
            </a:r>
            <a:endParaRPr sz="7200"/>
          </a:p>
        </p:txBody>
      </p:sp>
      <p:sp>
        <p:nvSpPr>
          <p:cNvPr id="57349" name="Rectangles 57348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49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Text Box 58369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3072 </a:t>
            </a:r>
            <a:r>
              <a:rPr sz="11700">
                <a:cs typeface="Arial" panose="020B0604020202020204" pitchFamily="34" charset="0"/>
              </a:rPr>
              <a:t>÷ 96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58371" name="Text Box 58370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7</a:t>
            </a:r>
            <a:endParaRPr sz="2400"/>
          </a:p>
        </p:txBody>
      </p:sp>
      <p:sp>
        <p:nvSpPr>
          <p:cNvPr id="58372" name="Text Box 58371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32</a:t>
            </a:r>
            <a:endParaRPr sz="7200"/>
          </a:p>
        </p:txBody>
      </p:sp>
      <p:sp>
        <p:nvSpPr>
          <p:cNvPr id="58373" name="Rectangles 58372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Text Box 59393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1026 </a:t>
            </a:r>
            <a:r>
              <a:rPr sz="11700">
                <a:cs typeface="Arial" panose="020B0604020202020204" pitchFamily="34" charset="0"/>
              </a:rPr>
              <a:t>÷ 18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59395" name="Text Box 59394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8</a:t>
            </a:r>
            <a:endParaRPr sz="2400"/>
          </a:p>
        </p:txBody>
      </p:sp>
      <p:sp>
        <p:nvSpPr>
          <p:cNvPr id="59396" name="Text Box 59395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57</a:t>
            </a:r>
            <a:endParaRPr sz="7200"/>
          </a:p>
        </p:txBody>
      </p:sp>
      <p:sp>
        <p:nvSpPr>
          <p:cNvPr id="59397" name="Rectangles 59396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97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Text Box 60417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756 </a:t>
            </a:r>
            <a:r>
              <a:rPr sz="11700">
                <a:cs typeface="Arial" panose="020B0604020202020204" pitchFamily="34" charset="0"/>
              </a:rPr>
              <a:t>÷ 12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60419" name="Text Box 60418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9</a:t>
            </a:r>
            <a:endParaRPr sz="2400"/>
          </a:p>
        </p:txBody>
      </p:sp>
      <p:sp>
        <p:nvSpPr>
          <p:cNvPr id="60420" name="Text Box 60419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63</a:t>
            </a:r>
            <a:endParaRPr sz="7200"/>
          </a:p>
        </p:txBody>
      </p:sp>
      <p:sp>
        <p:nvSpPr>
          <p:cNvPr id="60421" name="Rectangles 60420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1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Text Box 61441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2698 </a:t>
            </a:r>
            <a:r>
              <a:rPr sz="11700">
                <a:cs typeface="Arial" panose="020B0604020202020204" pitchFamily="34" charset="0"/>
              </a:rPr>
              <a:t>÷ 71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61443" name="Text Box 61442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10</a:t>
            </a:r>
            <a:endParaRPr sz="2400"/>
          </a:p>
        </p:txBody>
      </p:sp>
      <p:sp>
        <p:nvSpPr>
          <p:cNvPr id="61444" name="Text Box 61443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38</a:t>
            </a:r>
            <a:endParaRPr sz="7200"/>
          </a:p>
        </p:txBody>
      </p:sp>
      <p:sp>
        <p:nvSpPr>
          <p:cNvPr id="61445" name="Rectangles 61444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7169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58 x 67</a:t>
            </a:r>
            <a:endParaRPr sz="15600"/>
          </a:p>
        </p:txBody>
      </p:sp>
      <p:sp>
        <p:nvSpPr>
          <p:cNvPr id="7171" name="Text Box 7170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2</a:t>
            </a:r>
            <a:endParaRPr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Text Box 62465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1464 </a:t>
            </a:r>
            <a:r>
              <a:rPr sz="11700">
                <a:cs typeface="Arial" panose="020B0604020202020204" pitchFamily="34" charset="0"/>
              </a:rPr>
              <a:t>÷ 61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62467" name="Text Box 62466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11</a:t>
            </a:r>
            <a:endParaRPr sz="2400"/>
          </a:p>
        </p:txBody>
      </p:sp>
      <p:sp>
        <p:nvSpPr>
          <p:cNvPr id="62468" name="Text Box 62467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24</a:t>
            </a:r>
            <a:endParaRPr sz="7200"/>
          </a:p>
        </p:txBody>
      </p:sp>
      <p:sp>
        <p:nvSpPr>
          <p:cNvPr id="62469" name="Rectangles 62468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69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Text Box 63489"/>
          <p:cNvSpPr txBox="1"/>
          <p:nvPr/>
        </p:nvSpPr>
        <p:spPr>
          <a:xfrm>
            <a:off x="1042988" y="1700213"/>
            <a:ext cx="7273925" cy="1884362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1700"/>
              <a:t>418 </a:t>
            </a:r>
            <a:r>
              <a:rPr sz="11700">
                <a:cs typeface="Arial" panose="020B0604020202020204" pitchFamily="34" charset="0"/>
              </a:rPr>
              <a:t>÷ 22</a:t>
            </a:r>
            <a:endParaRPr sz="11700">
              <a:ea typeface="Arial" panose="020B0604020202020204" pitchFamily="34" charset="0"/>
            </a:endParaRPr>
          </a:p>
        </p:txBody>
      </p:sp>
      <p:sp>
        <p:nvSpPr>
          <p:cNvPr id="63491" name="Text Box 63490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12</a:t>
            </a:r>
            <a:endParaRPr sz="2400"/>
          </a:p>
        </p:txBody>
      </p:sp>
      <p:sp>
        <p:nvSpPr>
          <p:cNvPr id="63492" name="Text Box 63491"/>
          <p:cNvSpPr txBox="1"/>
          <p:nvPr/>
        </p:nvSpPr>
        <p:spPr>
          <a:xfrm>
            <a:off x="3203575" y="4508500"/>
            <a:ext cx="2447925" cy="1198563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7200"/>
              <a:t>19</a:t>
            </a:r>
            <a:endParaRPr sz="7200"/>
          </a:p>
        </p:txBody>
      </p:sp>
      <p:sp>
        <p:nvSpPr>
          <p:cNvPr id="63493" name="Rectangles 63492"/>
          <p:cNvSpPr/>
          <p:nvPr/>
        </p:nvSpPr>
        <p:spPr>
          <a:xfrm>
            <a:off x="2987675" y="4365625"/>
            <a:ext cx="2808288" cy="1511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3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3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Title 68609"/>
          <p:cNvSpPr>
            <a:spLocks noGrp="1"/>
          </p:cNvSpPr>
          <p:nvPr>
            <p:ph type="ctrTitle"/>
          </p:nvPr>
        </p:nvSpPr>
        <p:spPr>
          <a:xfrm>
            <a:off x="1143000" y="1219200"/>
            <a:ext cx="6934200" cy="841375"/>
          </a:xfrm>
          <a:ln/>
        </p:spPr>
        <p:txBody>
          <a:bodyPr anchor="t" anchorCtr="0"/>
          <a:p>
            <a:pPr algn="ctr" defTabSz="914400">
              <a:buSzTx/>
              <a:buFontTx/>
              <a:buNone/>
            </a:pPr>
            <a:r>
              <a:rPr lang="en-GB" altLang="x-none" sz="5400" kern="1200" baseline="0">
                <a:latin typeface="Arial" panose="020B0604020202020204" pitchFamily="34" charset="0"/>
              </a:rPr>
              <a:t>Long Multiplication and Division</a:t>
            </a:r>
            <a:endParaRPr sz="5400"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8193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23 x 23</a:t>
            </a:r>
            <a:endParaRPr sz="15600"/>
          </a:p>
        </p:txBody>
      </p:sp>
      <p:sp>
        <p:nvSpPr>
          <p:cNvPr id="8195" name="Text Box 8194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3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9217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71 x 19</a:t>
            </a:r>
            <a:endParaRPr sz="15600"/>
          </a:p>
        </p:txBody>
      </p:sp>
      <p:sp>
        <p:nvSpPr>
          <p:cNvPr id="9219" name="Text Box 9218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4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10241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31 x 61</a:t>
            </a:r>
            <a:endParaRPr sz="15600"/>
          </a:p>
        </p:txBody>
      </p:sp>
      <p:sp>
        <p:nvSpPr>
          <p:cNvPr id="10243" name="Text Box 10242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5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11265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42 x 49</a:t>
            </a:r>
            <a:endParaRPr sz="15600"/>
          </a:p>
        </p:txBody>
      </p:sp>
      <p:sp>
        <p:nvSpPr>
          <p:cNvPr id="11267" name="Text Box 11266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6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12289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14 x 36</a:t>
            </a:r>
            <a:endParaRPr sz="15600"/>
          </a:p>
        </p:txBody>
      </p:sp>
      <p:sp>
        <p:nvSpPr>
          <p:cNvPr id="12291" name="Text Box 12290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7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13313"/>
          <p:cNvSpPr txBox="1"/>
          <p:nvPr/>
        </p:nvSpPr>
        <p:spPr>
          <a:xfrm>
            <a:off x="1042988" y="1700213"/>
            <a:ext cx="7273925" cy="24796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x-none" sz="15600"/>
              <a:t>82 x 29</a:t>
            </a:r>
            <a:endParaRPr sz="15600"/>
          </a:p>
        </p:txBody>
      </p:sp>
      <p:sp>
        <p:nvSpPr>
          <p:cNvPr id="13315" name="Text Box 13314"/>
          <p:cNvSpPr txBox="1"/>
          <p:nvPr/>
        </p:nvSpPr>
        <p:spPr>
          <a:xfrm>
            <a:off x="323850" y="333375"/>
            <a:ext cx="1944688" cy="46672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/>
              <a:t>Question 8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mosaic desig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7B7E5"/>
      </a:accent6>
      <a:hlink>
        <a:srgbClr val="3333CC"/>
      </a:hlink>
      <a:folHlink>
        <a:srgbClr val="AF67FF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mosaic design template</Template>
  <TotalTime>0</TotalTime>
  <Words>1321</Words>
  <Application>WPS Presentation</Application>
  <PresentationFormat>On-screen Show</PresentationFormat>
  <Paragraphs>264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0" baseType="lpstr">
      <vt:lpstr>Arial</vt:lpstr>
      <vt:lpstr>SimSun</vt:lpstr>
      <vt:lpstr>Wingdings</vt:lpstr>
      <vt:lpstr>Microsoft YaHei</vt:lpstr>
      <vt:lpstr>Arial Unicode MS</vt:lpstr>
      <vt:lpstr>Calibri</vt:lpstr>
      <vt:lpstr>Trebuchet MS</vt:lpstr>
      <vt:lpstr>Blue mosaic design template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Greenaway</dc:creator>
  <cp:lastModifiedBy>apc</cp:lastModifiedBy>
  <cp:revision>9</cp:revision>
  <dcterms:created xsi:type="dcterms:W3CDTF">2024-04-09T14:18:58Z</dcterms:created>
  <dcterms:modified xsi:type="dcterms:W3CDTF">2024-04-09T14:18:58Z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